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66" r:id="rId4"/>
    <p:sldId id="291" r:id="rId5"/>
    <p:sldId id="292" r:id="rId6"/>
    <p:sldId id="280" r:id="rId7"/>
    <p:sldId id="286" r:id="rId8"/>
    <p:sldId id="293" r:id="rId9"/>
    <p:sldId id="294" r:id="rId10"/>
    <p:sldId id="295" r:id="rId11"/>
    <p:sldId id="298" r:id="rId12"/>
    <p:sldId id="299" r:id="rId13"/>
    <p:sldId id="300" r:id="rId14"/>
    <p:sldId id="262" r:id="rId15"/>
    <p:sldId id="282" r:id="rId16"/>
    <p:sldId id="301" r:id="rId17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73E8EB53-2E16-4AA7-86DA-92A394F88D12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958B0B4F-A89F-4133-AF05-067B0C7B87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pPr>
              <a:defRPr/>
            </a:pPr>
            <a:fld id="{48E29699-CC02-4101-A6DA-FCFEFB74B1EB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pPr>
              <a:defRPr/>
            </a:pPr>
            <a:fld id="{59339F59-9FF9-4C2A-A6C4-43C0E88C3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0C13B-557E-4E24-BF76-EBD1C8877AB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A254B9-1453-4782-B896-CA2F9F714CA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27D15E-AE22-478E-8D9F-67AC348999B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8C5CE0-9193-44F5-A743-9641FEBE91E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0EAC-64E6-4922-9DEE-6EFC6966CDBE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98D3-7C4B-4DFE-AF74-650A2A29C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2D8A-66A9-43CE-ADA8-4F70E2D9C724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1D0D-4FA8-4E58-9532-8C4ACA68A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FC23-2F50-4A6C-8CBC-164256EE17B0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D460-635A-4E09-B599-9AB611711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D6B3-0481-4EDE-803D-A09B060E1293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C703-3953-48B2-83FF-44930572D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C1CD-2084-4139-B658-7E6DF8339B23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8D51-0929-4891-9314-1349BD4F5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99C8-CC0D-432F-A75C-99C4BF0E60B7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C670-B813-46EC-9E53-84E8571E4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D0B8-21DB-4E68-990F-A57AF7383B5A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9969-9745-452B-843A-3917CB13E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8E7C-4409-49BB-9028-7F782F38583C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D8F7-7A3F-4487-BE67-F7847D1FD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2BAC-33A4-4903-9C03-E91FDECE628D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BB37-0E61-4ED2-867A-3B96B6BA5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5947-BB12-4068-9276-845291701C29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48BB-1EB1-4EC4-A050-565C248B4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3574-179E-4BBF-B940-4204F4BF2826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B1AC-E01A-4891-8B67-5F22C9D20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BFAE13-F0D3-4846-9609-C0A7832AC27D}" type="datetimeFigureOut">
              <a:rPr lang="en-US"/>
              <a:pPr>
                <a:defRPr/>
              </a:pPr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D8900F-A087-4378-BB63-97098EE89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Assessing the Impact of an Interactive “</a:t>
            </a:r>
            <a:r>
              <a:rPr lang="en-US" i="1" dirty="0" smtClean="0"/>
              <a:t>GPS Mission</a:t>
            </a:r>
            <a:r>
              <a:rPr lang="en-US" dirty="0" smtClean="0"/>
              <a:t>” Game on Physical Activity (Part 2)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By: Jenna Larsen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4419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Mentor: Kay Hongu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Arizona/NASA Space Grant Statewide Symposium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 err="1"/>
              <a:t>Kuiper</a:t>
            </a:r>
            <a:r>
              <a:rPr lang="en-US" sz="2800" dirty="0"/>
              <a:t> Space Sciences building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April 17</a:t>
            </a:r>
            <a:r>
              <a:rPr lang="en-US" sz="2800" baseline="30000" dirty="0">
                <a:latin typeface="+mj-lt"/>
                <a:ea typeface="+mj-ea"/>
                <a:cs typeface="+mj-cs"/>
              </a:rPr>
              <a:t>th</a:t>
            </a:r>
            <a:r>
              <a:rPr lang="en-US" sz="2800" dirty="0">
                <a:latin typeface="+mj-lt"/>
                <a:ea typeface="+mj-ea"/>
                <a:cs typeface="+mj-cs"/>
              </a:rPr>
              <a:t> 2010</a:t>
            </a: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4" descr="az_cooperative_ex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48400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azsgc_logo_transparent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7912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nasa_logo_right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867400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utritional_scienc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6324600"/>
            <a:ext cx="190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oals_logo_with_nam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791200"/>
            <a:ext cx="6588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ua_logo_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1725" y="6096000"/>
            <a:ext cx="67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azsgcbanner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3813" y="304800"/>
            <a:ext cx="66309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‘GPS Mission’</a:t>
            </a:r>
            <a:endParaRPr lang="en-US" dirty="0" smtClean="0"/>
          </a:p>
        </p:txBody>
      </p:sp>
      <p:sp>
        <p:nvSpPr>
          <p:cNvPr id="1126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Follow-up</a:t>
            </a:r>
          </a:p>
          <a:p>
            <a:r>
              <a:rPr lang="en-US" dirty="0" smtClean="0"/>
              <a:t>‘GPS Mission’ race</a:t>
            </a:r>
            <a:endParaRPr lang="en-US" dirty="0" smtClean="0"/>
          </a:p>
          <a:p>
            <a:pPr>
              <a:buNone/>
            </a:pPr>
            <a:endParaRPr lang="en-US" sz="2700" dirty="0" smtClean="0"/>
          </a:p>
          <a:p>
            <a:endParaRPr lang="en-US" sz="2700" dirty="0" smtClean="0"/>
          </a:p>
          <a:p>
            <a:endParaRPr lang="en-US" sz="2700" dirty="0" smtClean="0"/>
          </a:p>
        </p:txBody>
      </p:sp>
      <p:sp>
        <p:nvSpPr>
          <p:cNvPr id="112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4041775" cy="6397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Control</a:t>
            </a:r>
            <a:endParaRPr lang="en-US" dirty="0" smtClean="0"/>
          </a:p>
        </p:txBody>
      </p:sp>
      <p:sp>
        <p:nvSpPr>
          <p:cNvPr id="11269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667000"/>
            <a:ext cx="4041775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Follow-up</a:t>
            </a:r>
          </a:p>
          <a:p>
            <a:r>
              <a:rPr lang="en-US" dirty="0" smtClean="0"/>
              <a:t>Scavenger hunt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80975"/>
            <a:ext cx="4800600" cy="1647825"/>
            <a:chOff x="2057400" y="0"/>
            <a:chExt cx="5105400" cy="1876425"/>
          </a:xfrm>
        </p:grpSpPr>
        <p:pic>
          <p:nvPicPr>
            <p:cNvPr id="112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3594" t="43333" r="19531" b="44667"/>
            <a:stretch>
              <a:fillRect/>
            </a:stretch>
          </p:blipFill>
          <p:spPr bwMode="auto">
            <a:xfrm>
              <a:off x="2057400" y="0"/>
              <a:ext cx="5080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3594" t="59332" r="19531" b="22000"/>
            <a:stretch>
              <a:fillRect/>
            </a:stretch>
          </p:blipFill>
          <p:spPr bwMode="auto">
            <a:xfrm>
              <a:off x="2057400" y="685800"/>
              <a:ext cx="510540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114800" y="0"/>
              <a:ext cx="10668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1274" name="Picture 10" descr="E:\DCIM\147CANON\IMG_4994.JPG"/>
          <p:cNvPicPr>
            <a:picLocks noChangeAspect="1" noChangeArrowheads="1"/>
          </p:cNvPicPr>
          <p:nvPr/>
        </p:nvPicPr>
        <p:blipFill>
          <a:blip r:embed="rId3" cstate="print"/>
          <a:srcRect l="2500" t="12222" r="17500" b="11111"/>
          <a:stretch>
            <a:fillRect/>
          </a:stretch>
        </p:blipFill>
        <p:spPr bwMode="auto">
          <a:xfrm>
            <a:off x="914400" y="3962400"/>
            <a:ext cx="2971800" cy="2135981"/>
          </a:xfrm>
          <a:prstGeom prst="rect">
            <a:avLst/>
          </a:prstGeom>
          <a:noFill/>
        </p:spPr>
      </p:pic>
      <p:pic>
        <p:nvPicPr>
          <p:cNvPr id="11275" name="Picture 11" descr="E:\DCIM\147CANON\IMG_4996.JPG"/>
          <p:cNvPicPr>
            <a:picLocks noChangeAspect="1" noChangeArrowheads="1"/>
          </p:cNvPicPr>
          <p:nvPr/>
        </p:nvPicPr>
        <p:blipFill>
          <a:blip r:embed="rId4" cstate="print"/>
          <a:srcRect l="23333" t="12222" r="29167" b="16666"/>
          <a:stretch>
            <a:fillRect/>
          </a:stretch>
        </p:blipFill>
        <p:spPr bwMode="auto">
          <a:xfrm>
            <a:off x="5410200" y="3657600"/>
            <a:ext cx="237529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4"/>
          <p:cNvSpPr>
            <a:spLocks noGrp="1"/>
          </p:cNvSpPr>
          <p:nvPr>
            <p:ph type="body" idx="1"/>
          </p:nvPr>
        </p:nvSpPr>
        <p:spPr>
          <a:xfrm>
            <a:off x="0" y="4800600"/>
            <a:ext cx="3581400" cy="8382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</a:t>
            </a:r>
          </a:p>
          <a:p>
            <a:pPr algn="ctr" eaLnBrk="1" hangingPunct="1"/>
            <a:r>
              <a:rPr lang="en-US" b="0" dirty="0" smtClean="0"/>
              <a:t>Creating a Route</a:t>
            </a:r>
          </a:p>
        </p:txBody>
      </p:sp>
      <p:sp>
        <p:nvSpPr>
          <p:cNvPr id="1229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0" y="2514600"/>
            <a:ext cx="3581400" cy="9144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dirty="0" smtClean="0"/>
              <a:t>‘GPS Mission’</a:t>
            </a:r>
          </a:p>
          <a:p>
            <a:pPr algn="ctr" eaLnBrk="1" hangingPunct="1"/>
            <a:r>
              <a:rPr lang="en-US" b="0" dirty="0" smtClean="0"/>
              <a:t>Creating a ‘Mission’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91" t="14664" r="2129" b="10898"/>
          <a:stretch>
            <a:fillRect/>
          </a:stretch>
        </p:blipFill>
        <p:spPr>
          <a:xfrm>
            <a:off x="3581400" y="1905000"/>
            <a:ext cx="5214938" cy="2401888"/>
          </a:xfrm>
          <a:noFill/>
        </p:spPr>
      </p:pic>
      <p:pic>
        <p:nvPicPr>
          <p:cNvPr id="1229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13713" r="4285" b="20647"/>
          <a:stretch>
            <a:fillRect/>
          </a:stretch>
        </p:blipFill>
        <p:spPr>
          <a:xfrm>
            <a:off x="3581400" y="4343400"/>
            <a:ext cx="5308600" cy="2133600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2057400" y="152400"/>
            <a:ext cx="5257800" cy="1676400"/>
            <a:chOff x="2057400" y="0"/>
            <a:chExt cx="5334000" cy="1905000"/>
          </a:xfrm>
        </p:grpSpPr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3594" t="55334" r="20190" b="27333"/>
            <a:stretch>
              <a:fillRect/>
            </a:stretch>
          </p:blipFill>
          <p:spPr bwMode="auto">
            <a:xfrm>
              <a:off x="2057400" y="685800"/>
              <a:ext cx="5334000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534" t="39333" r="19952" b="48666"/>
            <a:stretch>
              <a:fillRect/>
            </a:stretch>
          </p:blipFill>
          <p:spPr bwMode="auto">
            <a:xfrm>
              <a:off x="2057400" y="0"/>
              <a:ext cx="5334000" cy="80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562600" y="0"/>
              <a:ext cx="1219200" cy="1905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 smtClean="0"/>
              <a:t>(2 women, 21 y; 1 man, 24 y)</a:t>
            </a:r>
          </a:p>
          <a:p>
            <a:pPr lvl="1"/>
            <a:r>
              <a:rPr lang="en-US" dirty="0" smtClean="0"/>
              <a:t>Average Baseline Steps: 10,136 per 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smtClean="0"/>
              <a:t>GPS Mission’ (3 women, 19-20y)</a:t>
            </a:r>
          </a:p>
          <a:p>
            <a:pPr lvl="1"/>
            <a:r>
              <a:rPr lang="en-US" dirty="0" smtClean="0"/>
              <a:t>Average Baseline Steps: 9,408 per day </a:t>
            </a:r>
            <a:endParaRPr lang="en-US" dirty="0" smtClean="0"/>
          </a:p>
        </p:txBody>
      </p:sp>
      <p:pic>
        <p:nvPicPr>
          <p:cNvPr id="5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Preliminary Results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 l="2344" t="16000" r="3125" b="5333"/>
          <a:stretch>
            <a:fillRect/>
          </a:stretch>
        </p:blipFill>
        <p:spPr bwMode="auto">
          <a:xfrm>
            <a:off x="0" y="1600200"/>
            <a:ext cx="9144000" cy="445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Significance of Study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Study will </a:t>
            </a:r>
            <a:r>
              <a:rPr lang="en-US" dirty="0" smtClean="0"/>
              <a:t>determine impact of technology on PA enhancement in college students</a:t>
            </a:r>
          </a:p>
          <a:p>
            <a:pPr eaLnBrk="1" hangingPunct="1"/>
            <a:r>
              <a:rPr lang="en-US" dirty="0" smtClean="0"/>
              <a:t>Findings will be used in Stealth Health Project </a:t>
            </a:r>
          </a:p>
          <a:p>
            <a:pPr eaLnBrk="1" hangingPunct="1"/>
            <a:r>
              <a:rPr lang="en-US" dirty="0" smtClean="0"/>
              <a:t>Knowledge gained:</a:t>
            </a:r>
          </a:p>
          <a:p>
            <a:pPr lvl="1" eaLnBrk="1" hangingPunct="1"/>
            <a:r>
              <a:rPr lang="en-US" dirty="0" smtClean="0"/>
              <a:t>Multiple steps in study design process</a:t>
            </a:r>
          </a:p>
          <a:p>
            <a:pPr lvl="1" eaLnBrk="1" hangingPunct="1"/>
            <a:r>
              <a:rPr lang="en-US" dirty="0" smtClean="0"/>
              <a:t>Team </a:t>
            </a:r>
            <a:r>
              <a:rPr lang="en-US" dirty="0" smtClean="0"/>
              <a:t>member support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15364" name="AutoShape 5" descr="http://docs.google.com/viewer?attid=0.8&amp;pid=gmail&amp;thid=1279c1c767eee488&amp;url=http%3A%2F%2Fmail.google.com%2Fmail%2F%3Fui%3D2%26ik%3D56ab05027d%26view%3Datt%26th%3D1279c1c767eee488%26attid%3D0.8%26disp%3Dattd%26realattid%3Df_g79firyl7%26zw&amp;docid=948d5ad2bfa59d00a2e79f3772d8356f%7Cf0b5ec235e3bf038b4535dd320d1992f&amp;a=bi&amp;pagenumber=14&amp;w=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5" name="AutoShape 7" descr="http://docs.google.com/viewer?attid=0.8&amp;pid=gmail&amp;thid=1279c1c767eee488&amp;url=http%3A%2F%2Fmail.google.com%2Fmail%2F%3Fui%3D2%26ik%3D56ab05027d%26view%3Datt%26th%3D1279c1c767eee488%26attid%3D0.8%26disp%3Dattd%26realattid%3Df_g79firyl7%26zw&amp;docid=948d5ad2bfa59d00a2e79f3772d8356f%7Cf0b5ec235e3bf038b4535dd320d1992f&amp;a=bi&amp;pagenumber=14&amp;w=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6" name="AutoShape 9" descr="http://docs.google.com/viewer?attid=0.8&amp;pid=gmail&amp;thid=1279c1c767eee488&amp;url=http%3A%2F%2Fmail.google.com%2Fmail%2F%3Fui%3D2%26ik%3D56ab05027d%26view%3Datt%26th%3D1279c1c767eee488%26attid%3D0.8%26disp%3Dattd%26realattid%3Df_g79firyl7%26zw&amp;docid=948d5ad2bfa59d00a2e79f3772d8356f%7Cf0b5ec235e3bf038b4535dd320d1992f&amp;a=bi&amp;pagenumber=14&amp;w=7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Thank you! </a:t>
            </a:r>
          </a:p>
        </p:txBody>
      </p:sp>
      <p:pic>
        <p:nvPicPr>
          <p:cNvPr id="16389" name="Picture 4" descr="az_cooperative_ex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48400"/>
            <a:ext cx="1790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791200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nasa_logo_righ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867400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nutritional_scienc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24600"/>
            <a:ext cx="190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oals_logo_with_nam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791200"/>
            <a:ext cx="6588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ua_logo_l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1725" y="6096000"/>
            <a:ext cx="67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 Questionnaire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4667" r="25781" b="8667"/>
          <a:stretch>
            <a:fillRect/>
          </a:stretch>
        </p:blipFill>
        <p:spPr bwMode="auto">
          <a:xfrm>
            <a:off x="1143000" y="1293813"/>
            <a:ext cx="70104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Acknowledgements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Nobuko (Kay) </a:t>
            </a:r>
            <a:r>
              <a:rPr lang="en-US" sz="2600" b="1" dirty="0" err="1" smtClean="0"/>
              <a:t>Hongu</a:t>
            </a:r>
            <a:r>
              <a:rPr lang="en-US" sz="2600" b="1" dirty="0" smtClean="0"/>
              <a:t>, RD, PhD</a:t>
            </a:r>
            <a:r>
              <a:rPr lang="en-US" sz="2600" dirty="0" smtClean="0"/>
              <a:t>- Mentor: Nutritional Sciences Extension Specialist (UA)</a:t>
            </a:r>
            <a:endParaRPr lang="en-US" sz="2600" b="1" dirty="0" smtClean="0"/>
          </a:p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Barron Orr, PhD</a:t>
            </a:r>
            <a:r>
              <a:rPr lang="en-US" sz="2600" dirty="0" smtClean="0"/>
              <a:t>- Mentor: Arid Lands Studies (UA); Geospatial Extension Specialist</a:t>
            </a:r>
          </a:p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Scott Going, PhD</a:t>
            </a:r>
            <a:r>
              <a:rPr lang="en-US" sz="2600" dirty="0" smtClean="0"/>
              <a:t>- Professor: Nutritional Sciences Dept. </a:t>
            </a:r>
            <a:endParaRPr lang="en-US" sz="2600" b="1" dirty="0" smtClean="0"/>
          </a:p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Denise Roe, </a:t>
            </a:r>
            <a:r>
              <a:rPr lang="en-US" sz="2600" b="1" dirty="0" err="1" smtClean="0"/>
              <a:t>DrPH</a:t>
            </a:r>
            <a:r>
              <a:rPr lang="en-US" sz="2600" dirty="0" smtClean="0"/>
              <a:t>- Professor and Section Chief, Biostatistics </a:t>
            </a:r>
          </a:p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Kristin </a:t>
            </a:r>
            <a:r>
              <a:rPr lang="en-US" sz="2600" b="1" dirty="0" err="1" smtClean="0"/>
              <a:t>Wisneski</a:t>
            </a:r>
            <a:r>
              <a:rPr lang="en-US" sz="2600" dirty="0" smtClean="0"/>
              <a:t>- Rangeland Ecology and Management Graduate Student</a:t>
            </a:r>
            <a:endParaRPr lang="en-US" sz="2600" b="1" dirty="0" smtClean="0"/>
          </a:p>
          <a:p>
            <a:pPr eaLnBrk="1" hangingPunct="1">
              <a:buClr>
                <a:srgbClr val="61898A"/>
              </a:buClr>
            </a:pPr>
            <a:r>
              <a:rPr lang="en-US" sz="2600" b="1" dirty="0" smtClean="0"/>
              <a:t>NPA Research Team</a:t>
            </a:r>
            <a:r>
              <a:rPr lang="en-US" sz="2600" dirty="0" smtClean="0"/>
              <a:t>-</a:t>
            </a:r>
            <a:r>
              <a:rPr lang="en-US" sz="2600" b="1" dirty="0" smtClean="0"/>
              <a:t> </a:t>
            </a:r>
            <a:r>
              <a:rPr lang="en-US" sz="2600" dirty="0" smtClean="0"/>
              <a:t>Martha </a:t>
            </a:r>
            <a:r>
              <a:rPr lang="en-US" sz="2600" dirty="0" err="1" smtClean="0"/>
              <a:t>Mosqueda</a:t>
            </a:r>
            <a:r>
              <a:rPr lang="en-US" sz="2600" dirty="0" smtClean="0"/>
              <a:t>, Rosalie Thornton, Rebecca Reed, Nick </a:t>
            </a:r>
            <a:r>
              <a:rPr lang="en-US" sz="2600" dirty="0" smtClean="0"/>
              <a:t>Knutson</a:t>
            </a:r>
            <a:r>
              <a:rPr lang="en-US" sz="2600" dirty="0" smtClean="0"/>
              <a:t>, Bianca </a:t>
            </a:r>
            <a:r>
              <a:rPr lang="en-US" sz="2600" dirty="0" err="1" smtClean="0"/>
              <a:t>Teran</a:t>
            </a:r>
            <a:r>
              <a:rPr lang="en-US" sz="2600" dirty="0" smtClean="0"/>
              <a:t>, Kristin </a:t>
            </a:r>
            <a:r>
              <a:rPr lang="en-US" sz="2600" dirty="0" err="1" smtClean="0"/>
              <a:t>Gemma</a:t>
            </a:r>
            <a:r>
              <a:rPr lang="en-US" sz="2600" dirty="0" smtClean="0"/>
              <a:t>, Jena </a:t>
            </a:r>
            <a:r>
              <a:rPr lang="en-US" sz="2600" dirty="0" err="1" smtClean="0"/>
              <a:t>Panebianco</a:t>
            </a:r>
            <a:r>
              <a:rPr lang="en-US" sz="2600" dirty="0" smtClean="0"/>
              <a:t>, </a:t>
            </a:r>
          </a:p>
          <a:p>
            <a:pPr eaLnBrk="1" hangingPunct="1">
              <a:buFont typeface="Arial" charset="0"/>
              <a:buNone/>
            </a:pPr>
            <a:endParaRPr lang="en-US" sz="2500" dirty="0" smtClean="0"/>
          </a:p>
        </p:txBody>
      </p:sp>
      <p:pic>
        <p:nvPicPr>
          <p:cNvPr id="3076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To determine if ‘GPS Mission’ will enhance physical activity (PA) among college students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pic>
        <p:nvPicPr>
          <p:cNvPr id="4100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t1.gstatic.com/images?q=tbn:lpBpWt1-lW-22M:http://gpsmission.com/media/16341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1752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http://extend.schoolwires.com/clipartgallery/images/16578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33800"/>
            <a:ext cx="3089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895600" y="4646612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Participants</a:t>
            </a:r>
            <a:r>
              <a:rPr lang="en-US" b="1" dirty="0" smtClean="0"/>
              <a:t>: </a:t>
            </a:r>
            <a:r>
              <a:rPr lang="en-US" dirty="0" smtClean="0"/>
              <a:t>Twenty (10 men and 10 women), healthy adults, aged 18-24 y</a:t>
            </a:r>
          </a:p>
          <a:p>
            <a:r>
              <a:rPr lang="en-US" b="1" dirty="0" smtClean="0"/>
              <a:t>Experimental Groups:</a:t>
            </a:r>
            <a:r>
              <a:rPr lang="en-US" dirty="0" smtClean="0"/>
              <a:t> Control and ‘GPS Mission’</a:t>
            </a:r>
          </a:p>
          <a:p>
            <a:r>
              <a:rPr lang="en-US" b="1" dirty="0" smtClean="0"/>
              <a:t>Preliminary Study:</a:t>
            </a:r>
          </a:p>
          <a:p>
            <a:pPr lvl="1"/>
            <a:r>
              <a:rPr lang="en-US" dirty="0" smtClean="0"/>
              <a:t>Control: 3 adults</a:t>
            </a:r>
          </a:p>
          <a:p>
            <a:pPr lvl="1"/>
            <a:r>
              <a:rPr lang="en-US" dirty="0" smtClean="0"/>
              <a:t>‘GPS Mission’: 3 adults</a:t>
            </a:r>
          </a:p>
          <a:p>
            <a:endParaRPr lang="en-US" dirty="0" smtClean="0"/>
          </a:p>
        </p:txBody>
      </p:sp>
      <p:pic>
        <p:nvPicPr>
          <p:cNvPr id="4" name="Picture 5" descr="azsgc_logo_transparent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Design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6172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1600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743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029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86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315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8458200" y="228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002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27432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38862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73914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85344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1722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5029200" y="47244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61" name="TextBox 20"/>
          <p:cNvSpPr txBox="1">
            <a:spLocks noChangeArrowheads="1"/>
          </p:cNvSpPr>
          <p:nvPr/>
        </p:nvSpPr>
        <p:spPr bwMode="auto">
          <a:xfrm>
            <a:off x="0" y="22098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Control</a:t>
            </a:r>
          </a:p>
        </p:txBody>
      </p:sp>
      <p:sp>
        <p:nvSpPr>
          <p:cNvPr id="6162" name="TextBox 21"/>
          <p:cNvSpPr txBox="1">
            <a:spLocks noChangeArrowheads="1"/>
          </p:cNvSpPr>
          <p:nvPr/>
        </p:nvSpPr>
        <p:spPr bwMode="auto">
          <a:xfrm>
            <a:off x="0" y="10668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/>
              <a:t>Groups</a:t>
            </a:r>
          </a:p>
        </p:txBody>
      </p:sp>
      <p:sp>
        <p:nvSpPr>
          <p:cNvPr id="6163" name="TextBox 22"/>
          <p:cNvSpPr txBox="1">
            <a:spLocks noChangeArrowheads="1"/>
          </p:cNvSpPr>
          <p:nvPr/>
        </p:nvSpPr>
        <p:spPr bwMode="auto">
          <a:xfrm>
            <a:off x="1066800" y="1295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Baseline/PA Assessment</a:t>
            </a:r>
          </a:p>
        </p:txBody>
      </p:sp>
      <p:sp>
        <p:nvSpPr>
          <p:cNvPr id="6164" name="TextBox 23"/>
          <p:cNvSpPr txBox="1">
            <a:spLocks noChangeArrowheads="1"/>
          </p:cNvSpPr>
          <p:nvPr/>
        </p:nvSpPr>
        <p:spPr bwMode="auto">
          <a:xfrm>
            <a:off x="0" y="45720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‘GPS Mission’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562894" y="201850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6" idx="6"/>
            <a:endCxn id="7" idx="2"/>
          </p:cNvCxnSpPr>
          <p:nvPr/>
        </p:nvCxnSpPr>
        <p:spPr>
          <a:xfrm>
            <a:off x="1828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6"/>
            <a:endCxn id="9" idx="2"/>
          </p:cNvCxnSpPr>
          <p:nvPr/>
        </p:nvCxnSpPr>
        <p:spPr>
          <a:xfrm>
            <a:off x="2971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9" idx="6"/>
            <a:endCxn id="8" idx="2"/>
          </p:cNvCxnSpPr>
          <p:nvPr/>
        </p:nvCxnSpPr>
        <p:spPr>
          <a:xfrm>
            <a:off x="4114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" idx="6"/>
            <a:endCxn id="5" idx="2"/>
          </p:cNvCxnSpPr>
          <p:nvPr/>
        </p:nvCxnSpPr>
        <p:spPr>
          <a:xfrm>
            <a:off x="5257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" idx="6"/>
            <a:endCxn id="10" idx="2"/>
          </p:cNvCxnSpPr>
          <p:nvPr/>
        </p:nvCxnSpPr>
        <p:spPr>
          <a:xfrm>
            <a:off x="6400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6"/>
            <a:endCxn id="11" idx="2"/>
          </p:cNvCxnSpPr>
          <p:nvPr/>
        </p:nvCxnSpPr>
        <p:spPr>
          <a:xfrm>
            <a:off x="7543800" y="24003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2" idx="6"/>
            <a:endCxn id="13" idx="2"/>
          </p:cNvCxnSpPr>
          <p:nvPr/>
        </p:nvCxnSpPr>
        <p:spPr>
          <a:xfrm>
            <a:off x="1828800" y="48387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3" idx="6"/>
            <a:endCxn id="14" idx="2"/>
          </p:cNvCxnSpPr>
          <p:nvPr/>
        </p:nvCxnSpPr>
        <p:spPr>
          <a:xfrm>
            <a:off x="2971800" y="48387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4" idx="6"/>
            <a:endCxn id="20" idx="2"/>
          </p:cNvCxnSpPr>
          <p:nvPr/>
        </p:nvCxnSpPr>
        <p:spPr>
          <a:xfrm>
            <a:off x="4114800" y="48387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0" idx="6"/>
            <a:endCxn id="19" idx="2"/>
          </p:cNvCxnSpPr>
          <p:nvPr/>
        </p:nvCxnSpPr>
        <p:spPr>
          <a:xfrm>
            <a:off x="5257800" y="48387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9" idx="6"/>
            <a:endCxn id="17" idx="2"/>
          </p:cNvCxnSpPr>
          <p:nvPr/>
        </p:nvCxnSpPr>
        <p:spPr>
          <a:xfrm>
            <a:off x="6400800" y="48387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7" idx="6"/>
            <a:endCxn id="18" idx="2"/>
          </p:cNvCxnSpPr>
          <p:nvPr/>
        </p:nvCxnSpPr>
        <p:spPr>
          <a:xfrm>
            <a:off x="7620000" y="48387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8" name="TextBox 56"/>
          <p:cNvSpPr txBox="1">
            <a:spLocks noChangeArrowheads="1"/>
          </p:cNvSpPr>
          <p:nvPr/>
        </p:nvSpPr>
        <p:spPr bwMode="auto">
          <a:xfrm>
            <a:off x="1600200" y="25908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PA Brochure</a:t>
            </a:r>
          </a:p>
        </p:txBody>
      </p:sp>
      <p:sp>
        <p:nvSpPr>
          <p:cNvPr id="6179" name="TextBox 57"/>
          <p:cNvSpPr txBox="1">
            <a:spLocks noChangeArrowheads="1"/>
          </p:cNvSpPr>
          <p:nvPr/>
        </p:nvSpPr>
        <p:spPr bwMode="auto">
          <a:xfrm>
            <a:off x="7467600" y="25908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Follow-up/ No treatment</a:t>
            </a:r>
          </a:p>
        </p:txBody>
      </p:sp>
      <p:sp>
        <p:nvSpPr>
          <p:cNvPr id="6180" name="TextBox 58"/>
          <p:cNvSpPr txBox="1">
            <a:spLocks noChangeArrowheads="1"/>
          </p:cNvSpPr>
          <p:nvPr/>
        </p:nvSpPr>
        <p:spPr bwMode="auto">
          <a:xfrm>
            <a:off x="6248400" y="2514600"/>
            <a:ext cx="121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Route mapping instruction</a:t>
            </a:r>
          </a:p>
        </p:txBody>
      </p:sp>
      <p:sp>
        <p:nvSpPr>
          <p:cNvPr id="6181" name="TextBox 59"/>
          <p:cNvSpPr txBox="1">
            <a:spLocks noChangeArrowheads="1"/>
          </p:cNvSpPr>
          <p:nvPr/>
        </p:nvSpPr>
        <p:spPr bwMode="auto">
          <a:xfrm>
            <a:off x="3810000" y="25146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Routes Competition</a:t>
            </a:r>
          </a:p>
        </p:txBody>
      </p:sp>
      <p:sp>
        <p:nvSpPr>
          <p:cNvPr id="6182" name="TextBox 60"/>
          <p:cNvSpPr txBox="1">
            <a:spLocks noChangeArrowheads="1"/>
          </p:cNvSpPr>
          <p:nvPr/>
        </p:nvSpPr>
        <p:spPr bwMode="auto">
          <a:xfrm>
            <a:off x="5181600" y="25146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Follow-up/ No treatment</a:t>
            </a:r>
          </a:p>
        </p:txBody>
      </p:sp>
      <p:sp>
        <p:nvSpPr>
          <p:cNvPr id="6183" name="TextBox 61"/>
          <p:cNvSpPr txBox="1">
            <a:spLocks noChangeArrowheads="1"/>
          </p:cNvSpPr>
          <p:nvPr/>
        </p:nvSpPr>
        <p:spPr bwMode="auto">
          <a:xfrm>
            <a:off x="2743200" y="25146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Routes Instruction</a:t>
            </a:r>
          </a:p>
        </p:txBody>
      </p:sp>
      <p:sp>
        <p:nvSpPr>
          <p:cNvPr id="6184" name="TextBox 68"/>
          <p:cNvSpPr txBox="1">
            <a:spLocks noChangeArrowheads="1"/>
          </p:cNvSpPr>
          <p:nvPr/>
        </p:nvSpPr>
        <p:spPr bwMode="auto">
          <a:xfrm>
            <a:off x="1600200" y="5105400"/>
            <a:ext cx="1219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PA Brochure</a:t>
            </a:r>
          </a:p>
        </p:txBody>
      </p:sp>
      <p:sp>
        <p:nvSpPr>
          <p:cNvPr id="6185" name="TextBox 69"/>
          <p:cNvSpPr txBox="1">
            <a:spLocks noChangeArrowheads="1"/>
          </p:cNvSpPr>
          <p:nvPr/>
        </p:nvSpPr>
        <p:spPr bwMode="auto">
          <a:xfrm>
            <a:off x="2743200" y="5105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‘GPS Mission’ Instruction</a:t>
            </a:r>
          </a:p>
        </p:txBody>
      </p:sp>
      <p:sp>
        <p:nvSpPr>
          <p:cNvPr id="6186" name="TextBox 70"/>
          <p:cNvSpPr txBox="1">
            <a:spLocks noChangeArrowheads="1"/>
          </p:cNvSpPr>
          <p:nvPr/>
        </p:nvSpPr>
        <p:spPr bwMode="auto">
          <a:xfrm>
            <a:off x="3962400" y="5105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‘GPS Mission’ Competition</a:t>
            </a:r>
          </a:p>
        </p:txBody>
      </p:sp>
      <p:sp>
        <p:nvSpPr>
          <p:cNvPr id="6187" name="TextBox 71"/>
          <p:cNvSpPr txBox="1">
            <a:spLocks noChangeArrowheads="1"/>
          </p:cNvSpPr>
          <p:nvPr/>
        </p:nvSpPr>
        <p:spPr bwMode="auto">
          <a:xfrm>
            <a:off x="5181600" y="51054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Follow-up/ No treatment</a:t>
            </a:r>
          </a:p>
        </p:txBody>
      </p:sp>
      <p:sp>
        <p:nvSpPr>
          <p:cNvPr id="6188" name="TextBox 72"/>
          <p:cNvSpPr txBox="1">
            <a:spLocks noChangeArrowheads="1"/>
          </p:cNvSpPr>
          <p:nvPr/>
        </p:nvSpPr>
        <p:spPr bwMode="auto">
          <a:xfrm>
            <a:off x="6324600" y="5029200"/>
            <a:ext cx="121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Create a ‘Mission’ instruction</a:t>
            </a:r>
          </a:p>
        </p:txBody>
      </p:sp>
      <p:sp>
        <p:nvSpPr>
          <p:cNvPr id="6189" name="TextBox 73"/>
          <p:cNvSpPr txBox="1">
            <a:spLocks noChangeArrowheads="1"/>
          </p:cNvSpPr>
          <p:nvPr/>
        </p:nvSpPr>
        <p:spPr bwMode="auto">
          <a:xfrm>
            <a:off x="7467600" y="51054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Follow-up/ No treatment</a:t>
            </a:r>
          </a:p>
        </p:txBody>
      </p:sp>
      <p:sp>
        <p:nvSpPr>
          <p:cNvPr id="6190" name="TextBox 75"/>
          <p:cNvSpPr txBox="1">
            <a:spLocks noChangeArrowheads="1"/>
          </p:cNvSpPr>
          <p:nvPr/>
        </p:nvSpPr>
        <p:spPr bwMode="auto">
          <a:xfrm>
            <a:off x="1371600" y="3962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-7-day</a:t>
            </a:r>
          </a:p>
        </p:txBody>
      </p:sp>
      <p:sp>
        <p:nvSpPr>
          <p:cNvPr id="6191" name="TextBox 77"/>
          <p:cNvSpPr txBox="1">
            <a:spLocks noChangeArrowheads="1"/>
          </p:cNvSpPr>
          <p:nvPr/>
        </p:nvSpPr>
        <p:spPr bwMode="auto">
          <a:xfrm>
            <a:off x="2514600" y="3962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0-day</a:t>
            </a:r>
          </a:p>
        </p:txBody>
      </p:sp>
      <p:sp>
        <p:nvSpPr>
          <p:cNvPr id="6192" name="TextBox 78"/>
          <p:cNvSpPr txBox="1">
            <a:spLocks noChangeArrowheads="1"/>
          </p:cNvSpPr>
          <p:nvPr/>
        </p:nvSpPr>
        <p:spPr bwMode="auto">
          <a:xfrm>
            <a:off x="3581400" y="3962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7-day</a:t>
            </a:r>
          </a:p>
        </p:txBody>
      </p:sp>
      <p:sp>
        <p:nvSpPr>
          <p:cNvPr id="6193" name="TextBox 79"/>
          <p:cNvSpPr txBox="1">
            <a:spLocks noChangeArrowheads="1"/>
          </p:cNvSpPr>
          <p:nvPr/>
        </p:nvSpPr>
        <p:spPr bwMode="auto">
          <a:xfrm>
            <a:off x="4724400" y="3962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14-day</a:t>
            </a:r>
          </a:p>
        </p:txBody>
      </p:sp>
      <p:sp>
        <p:nvSpPr>
          <p:cNvPr id="6194" name="TextBox 80"/>
          <p:cNvSpPr txBox="1">
            <a:spLocks noChangeArrowheads="1"/>
          </p:cNvSpPr>
          <p:nvPr/>
        </p:nvSpPr>
        <p:spPr bwMode="auto">
          <a:xfrm>
            <a:off x="5867400" y="39624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21-day</a:t>
            </a:r>
          </a:p>
        </p:txBody>
      </p:sp>
      <p:sp>
        <p:nvSpPr>
          <p:cNvPr id="6195" name="TextBox 81"/>
          <p:cNvSpPr txBox="1">
            <a:spLocks noChangeArrowheads="1"/>
          </p:cNvSpPr>
          <p:nvPr/>
        </p:nvSpPr>
        <p:spPr bwMode="auto">
          <a:xfrm>
            <a:off x="7010400" y="3962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28-day</a:t>
            </a:r>
          </a:p>
        </p:txBody>
      </p:sp>
      <p:sp>
        <p:nvSpPr>
          <p:cNvPr id="6196" name="TextBox 82"/>
          <p:cNvSpPr txBox="1">
            <a:spLocks noChangeArrowheads="1"/>
          </p:cNvSpPr>
          <p:nvPr/>
        </p:nvSpPr>
        <p:spPr bwMode="auto">
          <a:xfrm>
            <a:off x="8153400" y="3962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35-day</a:t>
            </a:r>
          </a:p>
        </p:txBody>
      </p:sp>
      <p:sp>
        <p:nvSpPr>
          <p:cNvPr id="53" name="Flowchart: Connector 52"/>
          <p:cNvSpPr/>
          <p:nvPr/>
        </p:nvSpPr>
        <p:spPr>
          <a:xfrm>
            <a:off x="1600200" y="6096000"/>
            <a:ext cx="2286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rot="10920000" flipV="1">
            <a:off x="533400" y="6210300"/>
            <a:ext cx="1066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9" name="TextBox 58"/>
          <p:cNvSpPr txBox="1">
            <a:spLocks noChangeArrowheads="1"/>
          </p:cNvSpPr>
          <p:nvPr/>
        </p:nvSpPr>
        <p:spPr bwMode="auto">
          <a:xfrm>
            <a:off x="1981200" y="6019800"/>
            <a:ext cx="518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Pedometer and ‘Physical Activity Log’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Pedometer</a:t>
            </a:r>
          </a:p>
          <a:p>
            <a:pPr lvl="1" eaLnBrk="1" hangingPunct="1"/>
            <a:r>
              <a:rPr lang="en-US" smtClean="0"/>
              <a:t>Omron 303</a:t>
            </a:r>
          </a:p>
          <a:p>
            <a:pPr eaLnBrk="1" hangingPunct="1"/>
            <a:r>
              <a:rPr lang="en-US" smtClean="0"/>
              <a:t>Questionnaire</a:t>
            </a:r>
          </a:p>
          <a:p>
            <a:pPr eaLnBrk="1" hangingPunct="1"/>
            <a:r>
              <a:rPr lang="en-US" smtClean="0"/>
              <a:t>Physical Activity Log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* Baseline measurements will be compared to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data collected throughout experiment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6" descr="http://www.besportier.com/images/omron-ped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002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572000" y="36576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en-US" dirty="0" smtClean="0"/>
              <a:t>      Omron </a:t>
            </a:r>
            <a:r>
              <a:rPr lang="en-US" dirty="0"/>
              <a:t>303 Pedometer</a:t>
            </a:r>
          </a:p>
        </p:txBody>
      </p:sp>
      <p:pic>
        <p:nvPicPr>
          <p:cNvPr id="6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Activity Log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screenshot from Rosie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l="1904" t="18286" r="33333" b="18475"/>
          <a:stretch>
            <a:fillRect/>
          </a:stretch>
        </p:blipFill>
        <p:spPr bwMode="auto">
          <a:xfrm>
            <a:off x="300038" y="1371600"/>
            <a:ext cx="86153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602163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en-US" i="1" smtClean="0"/>
          </a:p>
          <a:p>
            <a:pPr eaLnBrk="1" hangingPunct="1">
              <a:buFont typeface="Arial" charset="0"/>
              <a:buNone/>
            </a:pPr>
            <a:r>
              <a:rPr lang="en-US" i="1" smtClean="0"/>
              <a:t>PA Brochure: The Costs of Being Inactive</a:t>
            </a: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9219" name="Picture 5" descr="azsgc_logo_transparen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37200"/>
            <a:ext cx="990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/>
          <a:srcRect l="69885" t="62819" r="16283" b="21552"/>
          <a:stretch>
            <a:fillRect/>
          </a:stretch>
        </p:blipFill>
        <p:spPr bwMode="auto">
          <a:xfrm>
            <a:off x="4953000" y="2667000"/>
            <a:ext cx="31369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 cstate="print"/>
          <a:srcRect l="33594" t="39499" r="20656" b="50002"/>
          <a:stretch>
            <a:fillRect/>
          </a:stretch>
        </p:blipFill>
        <p:spPr bwMode="auto">
          <a:xfrm>
            <a:off x="1676400" y="228600"/>
            <a:ext cx="5943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5" cstate="print"/>
          <a:srcRect l="33594" t="60666" r="20703" b="27335"/>
          <a:stretch>
            <a:fillRect/>
          </a:stretch>
        </p:blipFill>
        <p:spPr bwMode="auto">
          <a:xfrm>
            <a:off x="1676400" y="11430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6" cstate="print"/>
          <a:srcRect l="40625" t="59332" r="19531" b="35333"/>
          <a:stretch>
            <a:fillRect/>
          </a:stretch>
        </p:blipFill>
        <p:spPr bwMode="auto">
          <a:xfrm>
            <a:off x="2667000" y="914400"/>
            <a:ext cx="49530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667000" y="228600"/>
            <a:ext cx="10668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/>
          <a:srcRect l="15978" t="28666" r="63886" b="48667"/>
          <a:stretch>
            <a:fillRect/>
          </a:stretch>
        </p:blipFill>
        <p:spPr bwMode="auto">
          <a:xfrm>
            <a:off x="457200" y="2895600"/>
            <a:ext cx="3962400" cy="26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48129" t="43390" r="35497" b="52838"/>
          <a:stretch>
            <a:fillRect/>
          </a:stretch>
        </p:blipFill>
        <p:spPr bwMode="auto">
          <a:xfrm>
            <a:off x="3200400" y="5105400"/>
            <a:ext cx="46482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7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‘GPS Mission’</a:t>
            </a:r>
            <a:endParaRPr lang="en-US" dirty="0" smtClean="0"/>
          </a:p>
        </p:txBody>
      </p:sp>
      <p:sp>
        <p:nvSpPr>
          <p:cNvPr id="10243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Teach ‘GPS Mission’</a:t>
            </a:r>
            <a:endParaRPr lang="en-US" dirty="0" smtClean="0"/>
          </a:p>
        </p:txBody>
      </p:sp>
      <p:sp>
        <p:nvSpPr>
          <p:cNvPr id="1024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4041775" cy="6397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Control</a:t>
            </a:r>
            <a:endParaRPr lang="en-US" dirty="0" smtClean="0"/>
          </a:p>
        </p:txBody>
      </p:sp>
      <p:sp>
        <p:nvSpPr>
          <p:cNvPr id="10245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95128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Introduce U of A Walking Routes</a:t>
            </a:r>
            <a:endParaRPr lang="en-US" dirty="0" smtClean="0"/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 cstate="print"/>
          <a:srcRect l="18571" t="14229" r="18095" b="40829"/>
          <a:stretch>
            <a:fillRect/>
          </a:stretch>
        </p:blipFill>
        <p:spPr bwMode="auto">
          <a:xfrm>
            <a:off x="990600" y="3048000"/>
            <a:ext cx="3032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http://www.htctouchpro2deals.org.uk/wp-content/uploads/2009/12/htc-touch-pro2.jpg"/>
          <p:cNvPicPr>
            <a:picLocks noChangeAspect="1" noChangeArrowheads="1"/>
          </p:cNvPicPr>
          <p:nvPr/>
        </p:nvPicPr>
        <p:blipFill>
          <a:blip r:embed="rId3" cstate="print"/>
          <a:srcRect l="17778" r="11111" b="6667"/>
          <a:stretch>
            <a:fillRect/>
          </a:stretch>
        </p:blipFill>
        <p:spPr bwMode="auto">
          <a:xfrm>
            <a:off x="1600200" y="4724400"/>
            <a:ext cx="1828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057400" y="96837"/>
            <a:ext cx="5029200" cy="1731963"/>
            <a:chOff x="2057400" y="0"/>
            <a:chExt cx="5181600" cy="1884363"/>
          </a:xfrm>
        </p:grpSpPr>
        <p:pic>
          <p:nvPicPr>
            <p:cNvPr id="102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33594" t="40668" r="19531" b="47333"/>
            <a:stretch>
              <a:fillRect/>
            </a:stretch>
          </p:blipFill>
          <p:spPr bwMode="auto">
            <a:xfrm>
              <a:off x="2057400" y="0"/>
              <a:ext cx="5181600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3594" t="58000" r="19531" b="24667"/>
            <a:stretch>
              <a:fillRect/>
            </a:stretch>
          </p:blipFill>
          <p:spPr bwMode="auto">
            <a:xfrm>
              <a:off x="2057400" y="762000"/>
              <a:ext cx="5181600" cy="112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505200" y="0"/>
              <a:ext cx="1066800" cy="1752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 cstate="print"/>
          <a:srcRect l="17969" t="20833" r="61444" b="38542"/>
          <a:stretch>
            <a:fillRect/>
          </a:stretch>
        </p:blipFill>
        <p:spPr bwMode="auto">
          <a:xfrm>
            <a:off x="4800600" y="3429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3989</TotalTime>
  <Words>419</Words>
  <Application>Microsoft Office PowerPoint</Application>
  <PresentationFormat>On-screen Show (4:3)</PresentationFormat>
  <Paragraphs>97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Assessing the Impact of an Interactive “GPS Mission” Game on Physical Activity (Part 2) </vt:lpstr>
      <vt:lpstr>Acknowledgements</vt:lpstr>
      <vt:lpstr>Objective</vt:lpstr>
      <vt:lpstr>Methods</vt:lpstr>
      <vt:lpstr>Experimental Design</vt:lpstr>
      <vt:lpstr>Measurements</vt:lpstr>
      <vt:lpstr>Physical Activity Log</vt:lpstr>
      <vt:lpstr>Slide 8</vt:lpstr>
      <vt:lpstr>Slide 9</vt:lpstr>
      <vt:lpstr>Slide 10</vt:lpstr>
      <vt:lpstr>Slide 11</vt:lpstr>
      <vt:lpstr>Preliminary Results</vt:lpstr>
      <vt:lpstr>Preliminary Results</vt:lpstr>
      <vt:lpstr>Significance of Study</vt:lpstr>
      <vt:lpstr>Thank you! </vt:lpstr>
      <vt:lpstr>PA Questionnaire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Assessing the Impact of an Interactive “GPS Mission” Game on Physical Activity (Part 1)</dc:title>
  <dc:creator>Rosie Thornton</dc:creator>
  <cp:lastModifiedBy>Your User Name</cp:lastModifiedBy>
  <cp:revision>59</cp:revision>
  <dcterms:created xsi:type="dcterms:W3CDTF">2010-03-31T01:27:25Z</dcterms:created>
  <dcterms:modified xsi:type="dcterms:W3CDTF">2010-04-12T22:35:50Z</dcterms:modified>
</cp:coreProperties>
</file>